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2A36C-0FE9-49E4-8EDC-5379E0C69A3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0F491-FC31-4F4F-B242-0CE5886CB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45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744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5411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8448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111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4747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2090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461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557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642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1125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80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209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1199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771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699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240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460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086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976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3156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8265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BC3BE-12CE-7742-8521-03E11ED5B6C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71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4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774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97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9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54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40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78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6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582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5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5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26AA2-66B7-4577-B3EF-9FBB55D5EF7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64A09-0A52-4191-9FC1-1A2FAB01AB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2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26677"/>
          </a:xfrm>
        </p:spPr>
        <p:txBody>
          <a:bodyPr/>
          <a:lstStyle/>
          <a:p>
            <a:r>
              <a:rPr lang="en-US" altLang="zh-CN" dirty="0" smtClean="0"/>
              <a:t>Lab4 </a:t>
            </a:r>
            <a:r>
              <a:rPr lang="zh-CN" altLang="en-US" dirty="0" smtClean="0"/>
              <a:t>错题分析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6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6.</a:t>
            </a:r>
            <a:r>
              <a:rPr lang="zh-CN" altLang="en-US" sz="2800" dirty="0"/>
              <a:t>优秀作图赏析（部分）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615" y="1416050"/>
            <a:ext cx="6160770" cy="48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4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6.</a:t>
            </a:r>
            <a:r>
              <a:rPr lang="zh-CN" altLang="en-US" sz="2800" dirty="0"/>
              <a:t>优秀作图赏析（部分）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95" y="1301750"/>
            <a:ext cx="7014210" cy="538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DE53F-7800-4241-8AE6-7EC1F1B1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原题目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CB3D7B-2336-496F-9CE7-B8C9A733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8" y="1690688"/>
            <a:ext cx="12192000" cy="21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B4A21-C3E4-4E93-9AA0-BCD64010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常见错误一：</a:t>
            </a:r>
            <a:r>
              <a:rPr kumimoji="1" lang="zh-CN" altLang="en-US" dirty="0">
                <a:latin typeface="DengXian" panose="02010600030101010101" pitchFamily="2" charset="-122"/>
                <a:cs typeface="Times New Roman" panose="02020603050405020304" pitchFamily="18" charset="0"/>
              </a:rPr>
              <a:t>卷积操作错误：</a:t>
            </a:r>
            <a:r>
              <a:rPr kumimoji="1" lang="en-US" altLang="zh-CN" dirty="0">
                <a:latin typeface="DengXian" panose="02010600030101010101" pitchFamily="2" charset="-122"/>
                <a:cs typeface="Times New Roman" panose="02020603050405020304" pitchFamily="18" charset="0"/>
              </a:rPr>
              <a:t/>
            </a:r>
            <a:br>
              <a:rPr kumimoji="1" lang="en-US" altLang="zh-CN" dirty="0">
                <a:latin typeface="DengXian" panose="02010600030101010101" pitchFamily="2" charset="-122"/>
                <a:cs typeface="Times New Roman" panose="02020603050405020304" pitchFamily="18" charset="0"/>
              </a:rPr>
            </a:br>
            <a:r>
              <a:rPr kumimoji="1" lang="zh-CN" altLang="en-US" dirty="0">
                <a:latin typeface="DengXian" panose="02010600030101010101" pitchFamily="2" charset="-122"/>
                <a:cs typeface="Times New Roman" panose="02020603050405020304" pitchFamily="18" charset="0"/>
              </a:rPr>
              <a:t>未考虑</a:t>
            </a:r>
            <a:r>
              <a:rPr kumimoji="1" lang="en-US" altLang="zh-CN" dirty="0">
                <a:latin typeface="DengXian" panose="02010600030101010101" pitchFamily="2" charset="-122"/>
                <a:cs typeface="Times New Roman" panose="02020603050405020304" pitchFamily="18" charset="0"/>
              </a:rPr>
              <a:t>dt</a:t>
            </a:r>
            <a:r>
              <a:rPr kumimoji="1" lang="zh-CN" altLang="en-US" dirty="0">
                <a:latin typeface="DengXian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kumimoji="1" lang="en-US" altLang="zh-CN" dirty="0">
                <a:latin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zh-CN" altLang="en-US" dirty="0">
                <a:latin typeface="DengXian" panose="02010600030101010101" pitchFamily="2" charset="-122"/>
                <a:cs typeface="Times New Roman" panose="02020603050405020304" pitchFamily="18" charset="0"/>
              </a:rPr>
              <a:t>取值范围错误</a:t>
            </a:r>
            <a:r>
              <a:rPr lang="zh-CN" altLang="zh-CN" dirty="0"/>
              <a:t> 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540B81-2A09-43E1-8BB9-00478CDC1F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zh-CN" altLang="en-US" dirty="0"/>
              <a:t>的取值范围为</a:t>
            </a:r>
            <a:r>
              <a:rPr lang="en-US" altLang="zh-CN" dirty="0"/>
              <a:t>[t1,t2]</a:t>
            </a:r>
          </a:p>
          <a:p>
            <a:r>
              <a:rPr lang="en-US" altLang="zh-CN" dirty="0"/>
              <a:t>x</a:t>
            </a:r>
            <a:r>
              <a:rPr lang="zh-CN" altLang="en-US" dirty="0"/>
              <a:t>的取值范围为</a:t>
            </a:r>
            <a:r>
              <a:rPr lang="en-US" altLang="zh-CN" dirty="0"/>
              <a:t>[t3,t4]</a:t>
            </a:r>
          </a:p>
          <a:p>
            <a:r>
              <a:rPr lang="zh-CN" altLang="en-US" dirty="0"/>
              <a:t>则</a:t>
            </a:r>
            <a:r>
              <a:rPr lang="en-US" altLang="zh-CN" dirty="0"/>
              <a:t>y</a:t>
            </a:r>
            <a:r>
              <a:rPr lang="zh-CN" altLang="en-US" dirty="0"/>
              <a:t>的取值范围为</a:t>
            </a:r>
            <a:r>
              <a:rPr lang="en-US" altLang="zh-CN" dirty="0"/>
              <a:t>[t1+t3,t2+t4]</a:t>
            </a:r>
          </a:p>
          <a:p>
            <a:endParaRPr lang="en-US" altLang="zh-CN" dirty="0"/>
          </a:p>
          <a:p>
            <a:r>
              <a:rPr lang="zh-CN" altLang="en-US" dirty="0"/>
              <a:t>卷积需考虑</a:t>
            </a:r>
            <a:r>
              <a:rPr lang="en-US" altLang="zh-CN" dirty="0"/>
              <a:t>dt</a:t>
            </a:r>
            <a:r>
              <a:rPr lang="zh-CN" altLang="en-US" dirty="0"/>
              <a:t>的影响</a:t>
            </a:r>
            <a:endParaRPr lang="en-US" altLang="zh-CN" dirty="0"/>
          </a:p>
          <a:p>
            <a:r>
              <a:rPr lang="zh-CN" altLang="en-US" dirty="0"/>
              <a:t>结果需乘以</a:t>
            </a:r>
            <a:r>
              <a:rPr lang="en-US" altLang="zh-CN" dirty="0"/>
              <a:t>dt</a:t>
            </a:r>
          </a:p>
          <a:p>
            <a:r>
              <a:rPr lang="en-US" altLang="zh-CN" dirty="0"/>
              <a:t>dt</a:t>
            </a:r>
            <a:r>
              <a:rPr lang="zh-CN" altLang="en-US" dirty="0"/>
              <a:t>取值过小对结果也有一定影响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28087F-8F4E-4BFD-890A-A52B10DBC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2677160" cy="4351338"/>
          </a:xfrm>
        </p:spPr>
        <p:txBody>
          <a:bodyPr/>
          <a:lstStyle/>
          <a:p>
            <a:r>
              <a:rPr lang="zh-CN" altLang="en-US" dirty="0"/>
              <a:t>参考代码：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t=0:dt:5;</a:t>
            </a:r>
          </a:p>
          <a:p>
            <a:pPr marL="0" indent="0">
              <a:buNone/>
            </a:pPr>
            <a:r>
              <a:rPr lang="en-US" altLang="zh-CN" dirty="0"/>
              <a:t>y=conv(</a:t>
            </a:r>
            <a:r>
              <a:rPr lang="en-US" altLang="zh-CN" dirty="0" err="1"/>
              <a:t>h,x</a:t>
            </a:r>
            <a:r>
              <a:rPr lang="en-US" altLang="zh-CN" dirty="0"/>
              <a:t>)*dt;</a:t>
            </a:r>
          </a:p>
          <a:p>
            <a:pPr marL="0" indent="0">
              <a:buNone/>
            </a:pPr>
            <a:r>
              <a:rPr lang="en-US" altLang="zh-CN" dirty="0"/>
              <a:t>n=length(y);</a:t>
            </a:r>
          </a:p>
          <a:p>
            <a:pPr marL="0" indent="0">
              <a:buNone/>
            </a:pPr>
            <a:r>
              <a:rPr lang="en-US" altLang="zh-CN" dirty="0" err="1"/>
              <a:t>tt</a:t>
            </a:r>
            <a:r>
              <a:rPr lang="en-US" altLang="zh-CN" dirty="0"/>
              <a:t>=(0,n-1)*dt;</a:t>
            </a:r>
          </a:p>
          <a:p>
            <a:pPr marL="0" indent="0">
              <a:buNone/>
            </a:pPr>
            <a:r>
              <a:rPr lang="en-US" altLang="zh-CN" dirty="0"/>
              <a:t>(</a:t>
            </a:r>
            <a:r>
              <a:rPr lang="en-US" altLang="zh-CN" dirty="0" err="1"/>
              <a:t>tt</a:t>
            </a:r>
            <a:r>
              <a:rPr lang="en-US" altLang="zh-CN" dirty="0"/>
              <a:t>=0:dt:5*2;)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3E069F-B3F0-45CF-9E21-BDB0EE782E3C}"/>
              </a:ext>
            </a:extLst>
          </p:cNvPr>
          <p:cNvSpPr txBox="1"/>
          <p:nvPr/>
        </p:nvSpPr>
        <p:spPr>
          <a:xfrm>
            <a:off x="8768080" y="2275840"/>
            <a:ext cx="29450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t=-5:dt:5;</a:t>
            </a:r>
          </a:p>
          <a:p>
            <a:r>
              <a:rPr lang="en-US" altLang="zh-CN" sz="2800" dirty="0"/>
              <a:t>y=conv(</a:t>
            </a:r>
            <a:r>
              <a:rPr lang="en-US" altLang="zh-CN" sz="2800" dirty="0" err="1"/>
              <a:t>h,x</a:t>
            </a:r>
            <a:r>
              <a:rPr lang="en-US" altLang="zh-CN" sz="2800" dirty="0"/>
              <a:t>)*dt;</a:t>
            </a:r>
          </a:p>
          <a:p>
            <a:r>
              <a:rPr lang="en-US" altLang="zh-CN" sz="2800" dirty="0"/>
              <a:t>n=length(y);</a:t>
            </a:r>
          </a:p>
          <a:p>
            <a:r>
              <a:rPr lang="en-US" altLang="zh-CN" sz="2800" dirty="0" err="1"/>
              <a:t>tt</a:t>
            </a:r>
            <a:r>
              <a:rPr lang="en-US" altLang="zh-CN" sz="2800" dirty="0"/>
              <a:t>=(0,n-1)*dt-5*2;</a:t>
            </a:r>
          </a:p>
          <a:p>
            <a:r>
              <a:rPr lang="en-US" altLang="zh-CN" sz="2800" dirty="0"/>
              <a:t>(</a:t>
            </a:r>
            <a:r>
              <a:rPr lang="en-US" altLang="zh-CN" sz="2800" dirty="0" err="1"/>
              <a:t>tt</a:t>
            </a:r>
            <a:r>
              <a:rPr lang="en-US" altLang="zh-CN" sz="2800" dirty="0"/>
              <a:t>=-5*2:dt:5*2;)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02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4DC6C-37A1-45A0-A5B1-031FDFAE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常见错误二：绘图错误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6EB659-08BC-4880-9B86-E4384CCB6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9628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该题目的是验证时域卷积结果等于频域相乘后对应的时域结果</a:t>
            </a:r>
            <a:endParaRPr lang="en-US" altLang="zh-CN" dirty="0"/>
          </a:p>
          <a:p>
            <a:r>
              <a:rPr lang="zh-CN" altLang="en-US" dirty="0"/>
              <a:t>两幅图都是时域图，横坐标标注都为</a:t>
            </a:r>
            <a:r>
              <a:rPr lang="en-US" altLang="zh-CN" dirty="0"/>
              <a:t>t/s</a:t>
            </a:r>
            <a:r>
              <a:rPr lang="zh-CN" altLang="en-US" dirty="0"/>
              <a:t>，纵坐标标注为信号</a:t>
            </a:r>
            <a:r>
              <a:rPr lang="en-US" altLang="zh-CN" dirty="0"/>
              <a:t>y(t)</a:t>
            </a:r>
            <a:r>
              <a:rPr lang="zh-CN" altLang="en-US" dirty="0"/>
              <a:t>或</a:t>
            </a:r>
            <a:r>
              <a:rPr lang="en-US" altLang="zh-CN" dirty="0"/>
              <a:t>f(t)</a:t>
            </a:r>
          </a:p>
          <a:p>
            <a:r>
              <a:rPr lang="zh-CN" altLang="en-US" dirty="0"/>
              <a:t>为了结果鲜明，应选取合适统一范围，要求有效信息清楚</a:t>
            </a:r>
            <a:endParaRPr lang="en-US" altLang="zh-CN" dirty="0"/>
          </a:p>
          <a:p>
            <a:r>
              <a:rPr lang="zh-CN" altLang="en-US" dirty="0"/>
              <a:t>即范围不能过小，信息不全；也不能范围过大，有效信息仅占图中很小一部分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9BC86-89E9-46D1-A006-E79BD246D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2600" y="1825625"/>
            <a:ext cx="5181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参考代码：</a:t>
            </a:r>
            <a:endParaRPr lang="en-US" altLang="zh-CN" dirty="0"/>
          </a:p>
          <a:p>
            <a:r>
              <a:rPr lang="en-US" altLang="zh-CN" dirty="0"/>
              <a:t>subplot(2,1,1);</a:t>
            </a:r>
          </a:p>
          <a:p>
            <a:r>
              <a:rPr lang="en-US" altLang="zh-CN" dirty="0"/>
              <a:t>plot(t1,y1,'LineWidth',1.3);</a:t>
            </a:r>
          </a:p>
          <a:p>
            <a:r>
              <a:rPr lang="en-US" altLang="zh-CN" dirty="0"/>
              <a:t>axis([0,5,0,0.4]);</a:t>
            </a:r>
          </a:p>
          <a:p>
            <a:r>
              <a:rPr lang="en-US" altLang="zh-CN" dirty="0"/>
              <a:t>grid on; grid minor;</a:t>
            </a:r>
          </a:p>
          <a:p>
            <a:r>
              <a:rPr lang="en-US" altLang="zh-CN" dirty="0" err="1"/>
              <a:t>xlabel</a:t>
            </a:r>
            <a:r>
              <a:rPr lang="en-US" altLang="zh-CN" dirty="0"/>
              <a:t>('t/s’);</a:t>
            </a:r>
          </a:p>
          <a:p>
            <a:r>
              <a:rPr lang="en-US" altLang="zh-CN" dirty="0" err="1"/>
              <a:t>ylabel</a:t>
            </a:r>
            <a:r>
              <a:rPr lang="en-US" altLang="zh-CN" dirty="0"/>
              <a:t>('f(t)’);</a:t>
            </a:r>
          </a:p>
          <a:p>
            <a:r>
              <a:rPr lang="en-US" altLang="zh-CN" dirty="0"/>
              <a:t>title('f(t)=x(t)*h(t)');</a:t>
            </a:r>
          </a:p>
        </p:txBody>
      </p:sp>
    </p:spTree>
    <p:extLst>
      <p:ext uri="{BB962C8B-B14F-4D97-AF65-F5344CB8AC3E}">
        <p14:creationId xmlns:p14="http://schemas.microsoft.com/office/powerpoint/2010/main" val="3813411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DAB1A-F87E-4C84-B03A-9498FC29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个别错误：</a:t>
            </a:r>
            <a:r>
              <a:rPr lang="en-US" altLang="zh-CN" dirty="0" err="1"/>
              <a:t>fft</a:t>
            </a:r>
            <a:r>
              <a:rPr lang="zh-CN" altLang="en-US" dirty="0"/>
              <a:t>操作未处理幅度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1DEC0C-4F1A-4F9D-9241-E04CCDC3B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错误内容与卷积相似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错误图：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A43548-FAF7-4269-9297-056A677D87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参考代码：</a:t>
            </a:r>
            <a:endParaRPr lang="en-US" altLang="zh-CN" dirty="0"/>
          </a:p>
          <a:p>
            <a:r>
              <a:rPr lang="es-ES" altLang="zh-CN" dirty="0"/>
              <a:t>H2=fft(h)*</a:t>
            </a:r>
            <a:r>
              <a:rPr lang="en-US" altLang="zh-CN" dirty="0"/>
              <a:t>dt</a:t>
            </a:r>
            <a:r>
              <a:rPr lang="es-ES" altLang="zh-CN" dirty="0"/>
              <a:t>;</a:t>
            </a:r>
          </a:p>
          <a:p>
            <a:r>
              <a:rPr lang="es-ES" altLang="zh-CN" dirty="0"/>
              <a:t>X2=fft(x)*dt;</a:t>
            </a:r>
          </a:p>
          <a:p>
            <a:r>
              <a:rPr lang="es-ES" altLang="zh-CN" dirty="0"/>
              <a:t>Y=X2.*H2;</a:t>
            </a:r>
          </a:p>
          <a:p>
            <a:r>
              <a:rPr lang="es-ES" altLang="zh-CN" dirty="0"/>
              <a:t>y2=ifft(Y)/dt;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8B80FF-4DF6-40FC-9332-6FA7853E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82" y="3903771"/>
            <a:ext cx="5486875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5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75DE9-43CC-4D5D-BB59-DEA64A87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小建议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74538-5829-4193-B545-FA5A2F7E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6040" cy="4351338"/>
          </a:xfrm>
        </p:spPr>
        <p:txBody>
          <a:bodyPr/>
          <a:lstStyle/>
          <a:p>
            <a:r>
              <a:rPr lang="zh-CN" altLang="en-US" dirty="0"/>
              <a:t>代码及时换行，不然转</a:t>
            </a:r>
            <a:r>
              <a:rPr lang="en-US" altLang="zh-CN" dirty="0"/>
              <a:t>pdf</a:t>
            </a:r>
            <a:r>
              <a:rPr lang="zh-CN" altLang="en-US" dirty="0"/>
              <a:t>有代码缺失</a:t>
            </a:r>
            <a:endParaRPr lang="en-US" altLang="zh-CN" dirty="0"/>
          </a:p>
          <a:p>
            <a:r>
              <a:rPr lang="zh-CN" altLang="en-US" dirty="0"/>
              <a:t>命名合理，时域可用小写符号表示</a:t>
            </a:r>
            <a:r>
              <a:rPr lang="en-US" altLang="zh-CN" dirty="0"/>
              <a:t>(</a:t>
            </a:r>
            <a:r>
              <a:rPr lang="en-US" altLang="zh-CN" dirty="0" err="1"/>
              <a:t>x,h,y</a:t>
            </a:r>
            <a:r>
              <a:rPr lang="en-US" altLang="zh-CN" dirty="0"/>
              <a:t>)</a:t>
            </a:r>
            <a:r>
              <a:rPr lang="zh-CN" altLang="en-US" dirty="0"/>
              <a:t>，频域可用大写符号表示</a:t>
            </a:r>
            <a:r>
              <a:rPr lang="en-US" altLang="zh-CN" dirty="0"/>
              <a:t>(X,H,Y)</a:t>
            </a:r>
            <a:r>
              <a:rPr lang="zh-CN" altLang="en-US" dirty="0"/>
              <a:t>，时间可用（</a:t>
            </a:r>
            <a:r>
              <a:rPr lang="en-US" altLang="zh-CN" dirty="0"/>
              <a:t>t1,t2</a:t>
            </a:r>
            <a:r>
              <a:rPr lang="zh-CN" altLang="en-US" dirty="0"/>
              <a:t>）表示，时间间隔用</a:t>
            </a:r>
            <a:r>
              <a:rPr lang="en-US" altLang="zh-CN" dirty="0"/>
              <a:t>dt</a:t>
            </a:r>
            <a:r>
              <a:rPr lang="zh-CN" altLang="en-US" dirty="0"/>
              <a:t>表示</a:t>
            </a:r>
            <a:endParaRPr lang="en-US" altLang="zh-CN" dirty="0"/>
          </a:p>
          <a:p>
            <a:r>
              <a:rPr lang="zh-CN" altLang="en-US" dirty="0"/>
              <a:t>绘图范围合理，最好选取范围包含在信号范围内，右图这些情况不好看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DC8048-B15B-4B66-84A1-377072DB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64" y="703739"/>
            <a:ext cx="3400019" cy="15674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12D9D2-4DB6-443B-BD22-49BA58A8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564" y="2609850"/>
            <a:ext cx="3327628" cy="1639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EA7B8F-96E6-4CA7-BD7F-ECCB40CB7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565" y="4586765"/>
            <a:ext cx="3400018" cy="17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7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F96A1-2029-4963-A080-A4279963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优秀结果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A220FB-0340-4BE7-A6E8-544550F8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8267"/>
            <a:ext cx="5532376" cy="4397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468611-057B-4BDF-A431-26C99D6F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142" y="3324799"/>
            <a:ext cx="3897238" cy="28836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B00F20-0DB5-4A05-B676-94B636F0B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520" y="237546"/>
            <a:ext cx="3841252" cy="29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88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D3FC5-9C32-4B86-ABDD-EF56E929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代码答案（仅供参考）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A69B20-5662-486A-BD91-6082BDFE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98" y="1460459"/>
            <a:ext cx="7087214" cy="9297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0531D4-4783-4220-8C0B-ECCAEEB2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8" y="2390180"/>
            <a:ext cx="7049111" cy="25529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F150A8-E524-463C-855B-BDA5B0701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809" y="1305391"/>
            <a:ext cx="5052498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42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D3FC5-9C32-4B86-ABDD-EF56E929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代码答案（仅供参考）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849332-F38F-4BF4-AB7E-EB32BDA7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84" y="1470490"/>
            <a:ext cx="7049111" cy="19585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2E5839-AC7F-4751-8349-DF691A25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4" y="3429000"/>
            <a:ext cx="7071973" cy="1386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F26AC0-30ED-4BCC-BBDA-E4AA06DDB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515" y="1250778"/>
            <a:ext cx="4778154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0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6480" y="173990"/>
            <a:ext cx="10307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1. Do Fourier transform of the three gatefunctions with different gate width. Plot the  three gatefuncitons and their amplitude-frequency and phase-frequency diagrams. Compare the amplitude-frequency and phase-frequency diagrams to verify the scaling property of Fourier transform, set . Plot the result in a 3*3 subplot. （3）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0" y="1686560"/>
            <a:ext cx="3852545" cy="45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80049" y="213020"/>
            <a:ext cx="9937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原题目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D5F296-8AC9-4AFC-B822-ED72540D6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4" y="1044017"/>
            <a:ext cx="11313379" cy="17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08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AF0F23-4A77-4CE3-AC1D-9A6E5ECE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36" y="1050948"/>
            <a:ext cx="6732026" cy="205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54205F7-4473-4A64-A9AE-9DB6D65919AF}"/>
                  </a:ext>
                </a:extLst>
              </p:cNvPr>
              <p:cNvSpPr txBox="1"/>
              <p:nvPr/>
            </p:nvSpPr>
            <p:spPr>
              <a:xfrm>
                <a:off x="890917" y="3022335"/>
                <a:ext cx="99371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这是因为，如果横坐标的单位不确定，那么取值也就不确定。</a:t>
                </a:r>
                <a:endParaRPr kumimoji="1" lang="en-US" altLang="zh-CN" sz="2400" dirty="0"/>
              </a:p>
              <a:p>
                <a:r>
                  <a:rPr kumimoji="1" lang="zh-CN" altLang="en-US" sz="2400" dirty="0"/>
                  <a:t>如有的同学使用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rad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 /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那么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则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横坐标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将为</m:t>
                    </m:r>
                  </m:oMath>
                </a14:m>
                <a:r>
                  <a:rPr lang="zh-CN" altLang="en-US" sz="2400" dirty="0"/>
                  <a:t>原来的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倍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54205F7-4473-4A64-A9AE-9DB6D6591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17" y="3022335"/>
                <a:ext cx="9937199" cy="830997"/>
              </a:xfrm>
              <a:prstGeom prst="rect">
                <a:avLst/>
              </a:prstGeom>
              <a:blipFill>
                <a:blip r:embed="rId4"/>
                <a:stretch>
                  <a:fillRect l="-920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E133EEA4-54C9-430F-9DDD-692FD4099BE1}"/>
              </a:ext>
            </a:extLst>
          </p:cNvPr>
          <p:cNvSpPr txBox="1"/>
          <p:nvPr/>
        </p:nvSpPr>
        <p:spPr>
          <a:xfrm>
            <a:off x="890917" y="443852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常见错误一：</a:t>
            </a:r>
            <a:r>
              <a:rPr lang="zh-CN" altLang="en-US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双边谱中对横坐标未进行标注单位未进行标注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2301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50B166-810E-4DF2-8B50-A7E20B703ED6}"/>
              </a:ext>
            </a:extLst>
          </p:cNvPr>
          <p:cNvSpPr txBox="1"/>
          <p:nvPr/>
        </p:nvSpPr>
        <p:spPr>
          <a:xfrm>
            <a:off x="1127400" y="368415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常见错误二：</a:t>
            </a:r>
            <a:r>
              <a:rPr lang="zh-CN" altLang="en-US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在调整为双边谱时只调整横坐标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F99E00-D0B3-42FE-B259-522E5DA018F6}"/>
              </a:ext>
            </a:extLst>
          </p:cNvPr>
          <p:cNvSpPr txBox="1"/>
          <p:nvPr/>
        </p:nvSpPr>
        <p:spPr>
          <a:xfrm>
            <a:off x="1127399" y="1130415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一般我们只会用三个字来形容这种人，骗自己！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0F037F-FEB1-4A2A-8C96-8ED1EF512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25" y="1892415"/>
            <a:ext cx="4838168" cy="2026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1D9317-968A-4B6B-8E40-F28F92D1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193" y="1968827"/>
            <a:ext cx="5437017" cy="7823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5E2AD4-1E64-4A9D-A535-A953368422D5}"/>
              </a:ext>
            </a:extLst>
          </p:cNvPr>
          <p:cNvSpPr txBox="1"/>
          <p:nvPr/>
        </p:nvSpPr>
        <p:spPr>
          <a:xfrm>
            <a:off x="228764" y="3909085"/>
            <a:ext cx="4732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也或许是因为对于</a:t>
            </a:r>
            <a:r>
              <a:rPr kumimoji="1" lang="en-US" altLang="zh-CN" sz="1600" dirty="0" err="1"/>
              <a:t>matlab</a:t>
            </a:r>
            <a:r>
              <a:rPr kumimoji="1" lang="zh-CN" altLang="en-US" sz="1600" dirty="0"/>
              <a:t>作图的误解，实际上你的横坐标和纵坐标都是一组以</a:t>
            </a:r>
            <a:r>
              <a:rPr kumimoji="1" lang="en-US" altLang="zh-CN" sz="1600" dirty="0"/>
              <a:t>index</a:t>
            </a:r>
            <a:r>
              <a:rPr kumimoji="1" lang="zh-CN" altLang="en-US" sz="1600" dirty="0"/>
              <a:t>索引的向量，然后作图是吧他们对应起来。</a:t>
            </a:r>
            <a:endParaRPr kumimoji="1" lang="en-US" altLang="zh-CN" sz="1600" dirty="0"/>
          </a:p>
          <a:p>
            <a:r>
              <a:rPr kumimoji="1" lang="zh-CN" altLang="en-US" sz="1600" dirty="0"/>
              <a:t>对于</a:t>
            </a:r>
            <a:r>
              <a:rPr kumimoji="1" lang="en-US" altLang="zh-CN" sz="1600" dirty="0"/>
              <a:t>y = f(x),</a:t>
            </a:r>
            <a:r>
              <a:rPr kumimoji="1" lang="zh-CN" altLang="en-US" sz="1600" dirty="0"/>
              <a:t>实际上是做（</a:t>
            </a:r>
            <a:r>
              <a:rPr kumimoji="1" lang="en-US" altLang="zh-CN" sz="1600" dirty="0"/>
              <a:t>x(</a:t>
            </a:r>
            <a:r>
              <a:rPr kumimoji="1" lang="en-US" altLang="zh-CN" sz="1600" dirty="0" err="1"/>
              <a:t>i</a:t>
            </a:r>
            <a:r>
              <a:rPr kumimoji="1" lang="en-US" altLang="zh-CN" sz="1600" dirty="0"/>
              <a:t>),y(</a:t>
            </a:r>
            <a:r>
              <a:rPr kumimoji="1" lang="en-US" altLang="zh-CN" sz="1600" dirty="0" err="1"/>
              <a:t>i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）其中</a:t>
            </a:r>
            <a:r>
              <a:rPr kumimoji="1" lang="en-US" altLang="zh-CN" sz="1600" dirty="0" err="1"/>
              <a:t>i</a:t>
            </a:r>
            <a:r>
              <a:rPr kumimoji="1" lang="zh-CN" altLang="en-US" sz="1600" dirty="0"/>
              <a:t>为</a:t>
            </a:r>
            <a:r>
              <a:rPr kumimoji="1" lang="en-US" altLang="zh-CN" sz="1600" dirty="0" err="1"/>
              <a:t>x,y</a:t>
            </a:r>
            <a:r>
              <a:rPr kumimoji="1" lang="en-US" altLang="zh-CN" sz="1600" dirty="0"/>
              <a:t> </a:t>
            </a:r>
            <a:r>
              <a:rPr kumimoji="1" lang="zh-CN" altLang="en-US" sz="1600" dirty="0"/>
              <a:t>的</a:t>
            </a:r>
            <a:r>
              <a:rPr kumimoji="1" lang="en-US" altLang="zh-CN" sz="1600" dirty="0"/>
              <a:t>index</a:t>
            </a:r>
            <a:r>
              <a:rPr kumimoji="1" lang="zh-CN" altLang="en-US" sz="1600" dirty="0"/>
              <a:t>。</a:t>
            </a:r>
            <a:endParaRPr kumimoji="1" lang="en-US" altLang="zh-CN" sz="1600" dirty="0"/>
          </a:p>
          <a:p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18B322-1323-4589-A4FB-819F9F126C3E}"/>
              </a:ext>
            </a:extLst>
          </p:cNvPr>
          <p:cNvSpPr txBox="1"/>
          <p:nvPr/>
        </p:nvSpPr>
        <p:spPr>
          <a:xfrm>
            <a:off x="5804502" y="3429000"/>
            <a:ext cx="4732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正确做法：使用</a:t>
            </a:r>
            <a:r>
              <a:rPr kumimoji="1" lang="en-US" altLang="zh-CN" sz="1600" dirty="0" err="1"/>
              <a:t>fftshift</a:t>
            </a:r>
            <a:r>
              <a:rPr kumimoji="1" lang="en-US" altLang="zh-CN" sz="1600" dirty="0"/>
              <a:t>() </a:t>
            </a:r>
            <a:r>
              <a:rPr kumimoji="1" lang="zh-CN" altLang="en-US" sz="1600" dirty="0"/>
              <a:t>函数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58147A-176F-429D-B733-232ECD914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502" y="3927432"/>
            <a:ext cx="2278577" cy="769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608FCF-F04F-40C3-A4B2-68BA17348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828" y="4928763"/>
            <a:ext cx="4128835" cy="14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80049" y="213020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常见错误三：</a:t>
            </a:r>
            <a:r>
              <a:rPr lang="zh-CN" altLang="en-US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幅值未进行调整或者按照单边图进行调整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8A6C22-29A2-446B-A299-13B11A735C5D}"/>
              </a:ext>
            </a:extLst>
          </p:cNvPr>
          <p:cNvSpPr txBox="1"/>
          <p:nvPr/>
        </p:nvSpPr>
        <p:spPr>
          <a:xfrm>
            <a:off x="1327096" y="3196248"/>
            <a:ext cx="9937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这项错误大多是因为</a:t>
            </a:r>
            <a:r>
              <a:rPr kumimoji="1" lang="en-US" altLang="zh-CN" sz="2400" dirty="0"/>
              <a:t>N</a:t>
            </a:r>
            <a:r>
              <a:rPr kumimoji="1" lang="zh-CN" altLang="en-US" sz="2400" dirty="0"/>
              <a:t>或者</a:t>
            </a:r>
            <a:r>
              <a:rPr kumimoji="1" lang="en-US" altLang="zh-CN" sz="2400" dirty="0"/>
              <a:t>Fs</a:t>
            </a:r>
            <a:r>
              <a:rPr kumimoji="1" lang="zh-CN" altLang="en-US" sz="2400" dirty="0"/>
              <a:t>的设置错误而导致，</a:t>
            </a:r>
            <a:endParaRPr kumimoji="1" lang="en-US" altLang="zh-CN" sz="2400" dirty="0"/>
          </a:p>
          <a:p>
            <a:r>
              <a:rPr kumimoji="1" lang="zh-CN" altLang="en-US" sz="2400" dirty="0"/>
              <a:t>例如将</a:t>
            </a:r>
            <a:r>
              <a:rPr kumimoji="1" lang="en-US" altLang="zh-CN" sz="2400" dirty="0"/>
              <a:t>N</a:t>
            </a:r>
            <a:r>
              <a:rPr kumimoji="1" lang="zh-CN" altLang="en-US" sz="2400" dirty="0"/>
              <a:t>乱设置，或者</a:t>
            </a:r>
            <a:r>
              <a:rPr kumimoji="1" lang="en-US" altLang="zh-CN" sz="2400" dirty="0"/>
              <a:t>Fs</a:t>
            </a:r>
            <a:r>
              <a:rPr kumimoji="1" lang="zh-CN" altLang="en-US" sz="2400" dirty="0"/>
              <a:t>设置为</a:t>
            </a:r>
            <a:r>
              <a:rPr kumimoji="1" lang="en-US" altLang="zh-CN" sz="2400" dirty="0"/>
              <a:t>100</a:t>
            </a:r>
          </a:p>
          <a:p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E68A96-D264-4905-9266-523B2FD5DBD1}"/>
              </a:ext>
            </a:extLst>
          </p:cNvPr>
          <p:cNvSpPr txBox="1"/>
          <p:nvPr/>
        </p:nvSpPr>
        <p:spPr>
          <a:xfrm>
            <a:off x="1327097" y="4104189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少部分同学错误地将幅值乘</a:t>
            </a:r>
            <a:r>
              <a:rPr kumimoji="1" lang="en-US" altLang="zh-CN" sz="2400" dirty="0"/>
              <a:t>2,</a:t>
            </a:r>
            <a:r>
              <a:rPr kumimoji="1" lang="zh-CN" altLang="en-US" sz="2400" dirty="0"/>
              <a:t>变成了单边谱的幅值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F6E58E-ABD4-45F6-868E-7C28190DA8FE}"/>
              </a:ext>
            </a:extLst>
          </p:cNvPr>
          <p:cNvSpPr txBox="1"/>
          <p:nvPr/>
        </p:nvSpPr>
        <p:spPr>
          <a:xfrm>
            <a:off x="1416529" y="4893839"/>
            <a:ext cx="4732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正确做法：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B8D4BB-7B7A-4E5F-A681-22F97B38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97" y="5560378"/>
            <a:ext cx="8617766" cy="672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B3FB58-7EBC-440D-9B0E-607134391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5" y="1002670"/>
            <a:ext cx="5014395" cy="1889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06F20E-3FD6-4BA4-AF34-7A4B732A3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91920"/>
            <a:ext cx="3473793" cy="909804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77145C22-5DBC-4909-8438-97FD8157A9F6}"/>
              </a:ext>
            </a:extLst>
          </p:cNvPr>
          <p:cNvSpPr/>
          <p:nvPr/>
        </p:nvSpPr>
        <p:spPr>
          <a:xfrm>
            <a:off x="788276" y="777766"/>
            <a:ext cx="704193" cy="18899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68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80049" y="213020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参考答案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33C95F-79F3-4968-895F-2D3942D92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6" y="1053057"/>
            <a:ext cx="10427929" cy="48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7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80049" y="213020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参考答案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7B91A1-EE02-4B2A-BF87-851C8A90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53" y="775491"/>
            <a:ext cx="9393495" cy="58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69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80049" y="213020"/>
            <a:ext cx="9937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原题目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</a:p>
        </p:txBody>
      </p:sp>
      <p:pic>
        <p:nvPicPr>
          <p:cNvPr id="5" name="图片 4" descr="一些文字和图片的手机截图&#10;&#10;描述已自动生成">
            <a:extLst>
              <a:ext uri="{FF2B5EF4-FFF2-40B4-BE49-F238E27FC236}">
                <a16:creationId xmlns:a16="http://schemas.microsoft.com/office/drawing/2014/main" id="{9897D19A-E793-2944-98E8-F3A27360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52" y="628519"/>
            <a:ext cx="10042496" cy="60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7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80049" y="213020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常见错误一：</a:t>
            </a:r>
            <a:r>
              <a:rPr lang="en-US" altLang="zh-CN" sz="2400" dirty="0">
                <a:latin typeface="DengXian" panose="02010600030101010101" pitchFamily="2" charset="-122"/>
                <a:cs typeface="Times New Roman" panose="02020603050405020304" pitchFamily="18" charset="0"/>
              </a:rPr>
              <a:t>x1</a:t>
            </a:r>
            <a:r>
              <a:rPr lang="zh-CN" altLang="zh-CN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x2</a:t>
            </a:r>
            <a:r>
              <a:rPr lang="zh-CN" altLang="zh-CN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函数未正确画出</a:t>
            </a:r>
            <a:r>
              <a:rPr lang="zh-CN" altLang="zh-CN" sz="2400" dirty="0"/>
              <a:t>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57990B-5DDB-4548-B282-2A6D1107C3A1}"/>
                  </a:ext>
                </a:extLst>
              </p:cNvPr>
              <p:cNvSpPr txBox="1"/>
              <p:nvPr/>
            </p:nvSpPr>
            <p:spPr>
              <a:xfrm>
                <a:off x="1882815" y="929328"/>
                <a:ext cx="84263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i="1" dirty="0">
                    <a:latin typeface="Cambria Math" panose="02040503050406030204" pitchFamily="18" charset="0"/>
                  </a:rPr>
                  <a:t>参考代码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𝑠𝑦𝑚𝑠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e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))−2∗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−2))+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−4));</m:t>
                      </m:r>
                    </m:oMath>
                  </m:oMathPara>
                </a14:m>
                <a:endParaRPr lang="e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−1))−2∗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−2))+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−3)); </m:t>
                      </m:r>
                    </m:oMath>
                  </m:oMathPara>
                </a14:m>
                <a:endParaRPr lang="e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57990B-5DDB-4548-B282-2A6D1107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815" y="929328"/>
                <a:ext cx="8426370" cy="1477328"/>
              </a:xfrm>
              <a:prstGeom prst="rect">
                <a:avLst/>
              </a:prstGeom>
              <a:blipFill>
                <a:blip r:embed="rId3"/>
                <a:stretch>
                  <a:fillRect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BAECF41-97E2-754A-84F3-21838319037B}"/>
              </a:ext>
            </a:extLst>
          </p:cNvPr>
          <p:cNvSpPr txBox="1"/>
          <p:nvPr/>
        </p:nvSpPr>
        <p:spPr>
          <a:xfrm>
            <a:off x="1935463" y="2255981"/>
            <a:ext cx="842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 dirty="0">
                <a:latin typeface="Cambria Math" panose="02040503050406030204" pitchFamily="18" charset="0"/>
              </a:rPr>
              <a:t>参考图像</a:t>
            </a:r>
            <a:endParaRPr lang="en-US" altLang="zh-CN" i="1" dirty="0">
              <a:latin typeface="Cambria Math" panose="02040503050406030204" pitchFamily="18" charset="0"/>
            </a:endParaRPr>
          </a:p>
          <a:p>
            <a:endParaRPr kumimoji="1" lang="zh-CN" altLang="en-US" dirty="0"/>
          </a:p>
        </p:txBody>
      </p:sp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B9F1F1CA-1EDE-754F-81BE-437476A51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48" y="3086978"/>
            <a:ext cx="4187315" cy="3371371"/>
          </a:xfrm>
          <a:prstGeom prst="rect">
            <a:avLst/>
          </a:prstGeom>
        </p:spPr>
      </p:pic>
      <p:pic>
        <p:nvPicPr>
          <p:cNvPr id="12" name="图片 11" descr="图片包含 游戏机&#10;&#10;描述已自动生成">
            <a:extLst>
              <a:ext uri="{FF2B5EF4-FFF2-40B4-BE49-F238E27FC236}">
                <a16:creationId xmlns:a16="http://schemas.microsoft.com/office/drawing/2014/main" id="{FF9DBF40-258C-CA40-B777-494866C6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932" y="3120968"/>
            <a:ext cx="4187316" cy="3371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E8F02FD-DF5A-264A-A3FE-0EA2047473DB}"/>
                  </a:ext>
                </a:extLst>
              </p:cNvPr>
              <p:cNvSpPr txBox="1"/>
              <p:nvPr/>
            </p:nvSpPr>
            <p:spPr>
              <a:xfrm>
                <a:off x="966090" y="2717646"/>
                <a:ext cx="7523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E8F02FD-DF5A-264A-A3FE-0EA204747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0" y="2717646"/>
                <a:ext cx="7523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4D12F3-A7FD-1746-8C19-740B1B18DC50}"/>
                  </a:ext>
                </a:extLst>
              </p:cNvPr>
              <p:cNvSpPr txBox="1"/>
              <p:nvPr/>
            </p:nvSpPr>
            <p:spPr>
              <a:xfrm>
                <a:off x="6715799" y="2717646"/>
                <a:ext cx="7523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4D12F3-A7FD-1746-8C19-740B1B18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99" y="2717646"/>
                <a:ext cx="7523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928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80049" y="213020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常见错误二：</a:t>
            </a:r>
            <a:r>
              <a:rPr kumimoji="1" lang="zh-CN" altLang="zh-CN" sz="2400" dirty="0"/>
              <a:t>未体现线性特性</a:t>
            </a:r>
            <a:r>
              <a:rPr kumimoji="1" lang="en-US" altLang="zh-CN" sz="2400" dirty="0"/>
              <a:t>(</a:t>
            </a:r>
            <a:r>
              <a:rPr kumimoji="1" lang="zh-CN" altLang="zh-CN" sz="2400" dirty="0"/>
              <a:t>应对</a:t>
            </a:r>
            <a:r>
              <a:rPr kumimoji="1" lang="en-US" altLang="zh-CN" sz="2400" dirty="0"/>
              <a:t>x1</a:t>
            </a:r>
            <a:r>
              <a:rPr kumimoji="1" lang="zh-CN" altLang="zh-CN" sz="2400" dirty="0"/>
              <a:t>、</a:t>
            </a:r>
            <a:r>
              <a:rPr kumimoji="1" lang="en-US" altLang="zh-CN" sz="2400" dirty="0"/>
              <a:t>x2</a:t>
            </a:r>
            <a:r>
              <a:rPr kumimoji="1" lang="zh-CN" altLang="zh-CN" sz="2400" dirty="0"/>
              <a:t>分别傅立叶变换后做减法</a:t>
            </a:r>
            <a:r>
              <a:rPr kumimoji="1" lang="en-US" altLang="zh-CN" sz="2400" dirty="0"/>
              <a:t>)</a:t>
            </a:r>
            <a:r>
              <a:rPr kumimoji="1" lang="zh-CN" altLang="zh-CN" sz="2400" dirty="0"/>
              <a:t> 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57990B-5DDB-4548-B282-2A6D1107C3A1}"/>
                  </a:ext>
                </a:extLst>
              </p:cNvPr>
              <p:cNvSpPr txBox="1"/>
              <p:nvPr/>
            </p:nvSpPr>
            <p:spPr>
              <a:xfrm>
                <a:off x="1626827" y="3429000"/>
                <a:ext cx="3691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zh-CN" i="1" dirty="0">
                    <a:latin typeface="Cambria Math" panose="02040503050406030204" pitchFamily="18" charset="0"/>
                  </a:rPr>
                  <a:t>//</a:t>
                </a:r>
                <a:r>
                  <a:rPr lang="zh-CN" altLang="en" i="1" dirty="0">
                    <a:latin typeface="Cambria Math" panose="02040503050406030204" pitchFamily="18" charset="0"/>
                  </a:rPr>
                  <a:t>对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x1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、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x2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分别进行傅立叶变换</a:t>
                </a:r>
                <a:endParaRPr lang="en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1);</m:t>
                    </m:r>
                  </m:oMath>
                </a14:m>
                <a:r>
                  <a:rPr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" altLang="zh-CN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2);</m:t>
                      </m:r>
                    </m:oMath>
                  </m:oMathPara>
                </a14:m>
                <a:endParaRPr lang="en" altLang="zh-CN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altLang="zh-CN" i="1" dirty="0">
                    <a:latin typeface="Cambria Math" panose="02040503050406030204" pitchFamily="18" charset="0"/>
                  </a:rPr>
                  <a:t>//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对变换后的结果做减法</a:t>
                </a:r>
                <a:r>
                  <a:rPr lang="en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" altLang="zh-CN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e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57990B-5DDB-4548-B282-2A6D1107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827" y="3429000"/>
                <a:ext cx="3691538" cy="1754326"/>
              </a:xfrm>
              <a:prstGeom prst="rect">
                <a:avLst/>
              </a:prstGeom>
              <a:blipFill>
                <a:blip r:embed="rId3"/>
                <a:stretch>
                  <a:fillRect l="-1370" t="-1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05DE8B-9986-F74A-9D5E-BFE8A96D2BF3}"/>
                  </a:ext>
                </a:extLst>
              </p:cNvPr>
              <p:cNvSpPr txBox="1"/>
              <p:nvPr/>
            </p:nvSpPr>
            <p:spPr>
              <a:xfrm>
                <a:off x="7501799" y="3429000"/>
                <a:ext cx="3957718" cy="1200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zh-CN" i="1" dirty="0">
                    <a:latin typeface="Cambria Math" panose="02040503050406030204" pitchFamily="18" charset="0"/>
                  </a:rPr>
                  <a:t>//</a:t>
                </a:r>
                <a:r>
                  <a:rPr lang="zh-CN" altLang="en" i="1" dirty="0">
                    <a:latin typeface="Cambria Math" panose="02040503050406030204" pitchFamily="18" charset="0"/>
                  </a:rPr>
                  <a:t>对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x1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、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x2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先做减法</a:t>
                </a:r>
                <a:endParaRPr lang="en" altLang="zh-CN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i="1" dirty="0">
                    <a:latin typeface="Cambria Math" panose="02040503050406030204" pitchFamily="18" charset="0"/>
                  </a:rPr>
                  <a:t>X=x1-x2</a:t>
                </a:r>
              </a:p>
              <a:p>
                <a:r>
                  <a:rPr lang="en-US" altLang="zh-CN" i="1" dirty="0">
                    <a:latin typeface="Cambria Math" panose="02040503050406030204" pitchFamily="18" charset="0"/>
                  </a:rPr>
                  <a:t>//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对做完减法后的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X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进行傅立叶变换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);</m:t>
                      </m:r>
                    </m:oMath>
                  </m:oMathPara>
                </a14:m>
                <a:r>
                  <a:rPr lang="en" altLang="zh-CN" dirty="0"/>
                  <a:t/>
                </a:r>
                <a:br>
                  <a:rPr lang="en" altLang="zh-CN" dirty="0"/>
                </a:br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05DE8B-9986-F74A-9D5E-BFE8A96D2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799" y="3429000"/>
                <a:ext cx="3957718" cy="1200393"/>
              </a:xfrm>
              <a:prstGeom prst="rect">
                <a:avLst/>
              </a:prstGeom>
              <a:blipFill>
                <a:blip r:embed="rId4"/>
                <a:stretch>
                  <a:fillRect l="-1282" t="-2083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片包含 游戏机, 体育&#10;&#10;描述已自动生成">
            <a:extLst>
              <a:ext uri="{FF2B5EF4-FFF2-40B4-BE49-F238E27FC236}">
                <a16:creationId xmlns:a16="http://schemas.microsoft.com/office/drawing/2014/main" id="{29762A90-67D4-9140-964A-D74A7E5F8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653" y="929328"/>
            <a:ext cx="3200795" cy="1821505"/>
          </a:xfrm>
          <a:prstGeom prst="rect">
            <a:avLst/>
          </a:prstGeom>
        </p:spPr>
      </p:pic>
      <p:pic>
        <p:nvPicPr>
          <p:cNvPr id="7" name="图片 6" descr="图片包含 游戏机, 钟表&#10;&#10;描述已自动生成">
            <a:extLst>
              <a:ext uri="{FF2B5EF4-FFF2-40B4-BE49-F238E27FC236}">
                <a16:creationId xmlns:a16="http://schemas.microsoft.com/office/drawing/2014/main" id="{129A18C0-875C-B541-9523-8157D1AD3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7" y="893556"/>
            <a:ext cx="4758293" cy="1707294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567263D2-D542-614E-B177-0F7C24345562}"/>
              </a:ext>
            </a:extLst>
          </p:cNvPr>
          <p:cNvSpPr/>
          <p:nvPr/>
        </p:nvSpPr>
        <p:spPr>
          <a:xfrm>
            <a:off x="4237448" y="1747203"/>
            <a:ext cx="1597049" cy="354729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7030A0"/>
              </a:solidFill>
            </a:endParaRPr>
          </a:p>
        </p:txBody>
      </p:sp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09CF7738-89E6-AA47-9690-49318BB71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015396" y="5014272"/>
            <a:ext cx="914400" cy="914400"/>
          </a:xfrm>
          <a:prstGeom prst="rect">
            <a:avLst/>
          </a:prstGeom>
        </p:spPr>
      </p:pic>
      <p:pic>
        <p:nvPicPr>
          <p:cNvPr id="13" name="图形 12" descr="关闭">
            <a:extLst>
              <a:ext uri="{FF2B5EF4-FFF2-40B4-BE49-F238E27FC236}">
                <a16:creationId xmlns:a16="http://schemas.microsoft.com/office/drawing/2014/main" id="{3B59A3A1-9A2D-C346-BD96-FB33853007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13643" y="50142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9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计算机">
            <a:extLst>
              <a:ext uri="{FF2B5EF4-FFF2-40B4-BE49-F238E27FC236}">
                <a16:creationId xmlns:a16="http://schemas.microsoft.com/office/drawing/2014/main" id="{FB36BDC9-58E2-DB4C-B70B-E71C07B6D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53407" y="2971800"/>
            <a:ext cx="914400" cy="914400"/>
          </a:xfrm>
          <a:prstGeom prst="rect">
            <a:avLst/>
          </a:prstGeom>
        </p:spPr>
      </p:pic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9E61C843-3F0C-2741-83D1-BCC6A1508929}"/>
              </a:ext>
            </a:extLst>
          </p:cNvPr>
          <p:cNvCxnSpPr>
            <a:cxnSpLocks/>
          </p:cNvCxnSpPr>
          <p:nvPr/>
        </p:nvCxnSpPr>
        <p:spPr>
          <a:xfrm>
            <a:off x="2511192" y="3429000"/>
            <a:ext cx="2729552" cy="15592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A83DC7B-9D44-C14F-9D48-2D4DD8EB1EF2}"/>
              </a:ext>
            </a:extLst>
          </p:cNvPr>
          <p:cNvCxnSpPr/>
          <p:nvPr/>
        </p:nvCxnSpPr>
        <p:spPr>
          <a:xfrm>
            <a:off x="2511192" y="3429000"/>
            <a:ext cx="272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5F1598C6-9B22-EC4D-A51E-C6A2DA71E1D4}"/>
              </a:ext>
            </a:extLst>
          </p:cNvPr>
          <p:cNvCxnSpPr>
            <a:cxnSpLocks/>
          </p:cNvCxnSpPr>
          <p:nvPr/>
        </p:nvCxnSpPr>
        <p:spPr>
          <a:xfrm flipV="1">
            <a:off x="2511192" y="1869743"/>
            <a:ext cx="2729552" cy="15592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6125A4C-3B14-A547-9A50-A012803D4C6D}"/>
              </a:ext>
            </a:extLst>
          </p:cNvPr>
          <p:cNvSpPr txBox="1"/>
          <p:nvPr/>
        </p:nvSpPr>
        <p:spPr>
          <a:xfrm>
            <a:off x="5562564" y="168251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/>
              <a:t>横纵坐标未正确标注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717C55-E81A-0040-85E8-CB2F516502D5}"/>
              </a:ext>
            </a:extLst>
          </p:cNvPr>
          <p:cNvSpPr/>
          <p:nvPr/>
        </p:nvSpPr>
        <p:spPr>
          <a:xfrm>
            <a:off x="5562564" y="3244334"/>
            <a:ext cx="461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zh-CN" dirty="0"/>
              <a:t>做完</a:t>
            </a:r>
            <a:r>
              <a:rPr kumimoji="1" lang="en-US" altLang="zh-CN" dirty="0" err="1"/>
              <a:t>fft</a:t>
            </a:r>
            <a:r>
              <a:rPr kumimoji="1" lang="zh-CN" altLang="zh-CN" dirty="0"/>
              <a:t>之后没有调整成双边或单边谱色形式 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70EB2B-0E52-734B-A4D8-0E50872B0B15}"/>
              </a:ext>
            </a:extLst>
          </p:cNvPr>
          <p:cNvSpPr/>
          <p:nvPr/>
        </p:nvSpPr>
        <p:spPr>
          <a:xfrm>
            <a:off x="5562564" y="4806158"/>
            <a:ext cx="301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zh-CN" dirty="0"/>
              <a:t>画图像时未画出实部、虚部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3C9780F-7095-8140-B9E6-10AB3B3475EC}"/>
              </a:ext>
            </a:extLst>
          </p:cNvPr>
          <p:cNvSpPr txBox="1"/>
          <p:nvPr/>
        </p:nvSpPr>
        <p:spPr>
          <a:xfrm>
            <a:off x="1180049" y="213020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小错误汇总</a:t>
            </a:r>
          </a:p>
        </p:txBody>
      </p:sp>
    </p:spTree>
    <p:extLst>
      <p:ext uri="{BB962C8B-B14F-4D97-AF65-F5344CB8AC3E}">
        <p14:creationId xmlns:p14="http://schemas.microsoft.com/office/powerpoint/2010/main" val="122031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80767"/>
            <a:ext cx="10515600" cy="569619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第一常见的错误（</a:t>
            </a:r>
            <a:r>
              <a:rPr lang="zh-CN" dirty="0"/>
              <a:t>共扣</a:t>
            </a:r>
            <a:r>
              <a:rPr lang="en-US" altLang="zh-CN" dirty="0"/>
              <a:t>1</a:t>
            </a:r>
            <a:r>
              <a:rPr lang="zh-CN" altLang="en-US" dirty="0"/>
              <a:t>分）  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gatefunction</a:t>
            </a:r>
            <a:r>
              <a:rPr lang="zh-CN" dirty="0"/>
              <a:t>错误并导致结果及绘图错误</a:t>
            </a:r>
          </a:p>
          <a:p>
            <a:pPr marL="0" indent="0">
              <a:buNone/>
            </a:pPr>
            <a:r>
              <a:rPr lang="zh-CN" dirty="0"/>
              <a:t>                                         </a:t>
            </a:r>
          </a:p>
          <a:p>
            <a:pPr marL="0" indent="0">
              <a:buNone/>
            </a:pPr>
            <a:r>
              <a:rPr lang="en-US" altLang="zh-CN" dirty="0"/>
              <a:t>			</a:t>
            </a:r>
            <a:r>
              <a:rPr lang="zh-CN" dirty="0"/>
              <a:t>错误示例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65" y="3065145"/>
            <a:ext cx="6454140" cy="360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420" y="189865"/>
            <a:ext cx="3037205" cy="664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80049" y="213020"/>
            <a:ext cx="9937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参考答案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Symbolic method -</a:t>
            </a:r>
            <a:r>
              <a:rPr lang="zh-CN" altLang="en-US" sz="2400" dirty="0"/>
              <a:t> 代码</a:t>
            </a:r>
            <a:r>
              <a:rPr lang="en-US" altLang="zh-CN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AD18A7F-21E3-CD4F-810A-5ED1403AF2C7}"/>
                  </a:ext>
                </a:extLst>
              </p:cNvPr>
              <p:cNvSpPr txBox="1"/>
              <p:nvPr/>
            </p:nvSpPr>
            <p:spPr>
              <a:xfrm>
                <a:off x="1180049" y="1378423"/>
                <a:ext cx="9542612" cy="3451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𝑐𝑙𝑒𝑎𝑟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𝑐𝑙𝑓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e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𝑠𝑦𝑚𝑠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e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))−2∗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−2))+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−4)); </m:t>
                      </m:r>
                    </m:oMath>
                  </m:oMathPara>
                </a14:m>
                <a:endParaRPr lang="e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−1))−2∗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−2))+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h𝑒𝑎𝑣𝑖𝑠𝑖𝑑𝑒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−3)); </m:t>
                      </m:r>
                    </m:oMath>
                  </m:oMathPara>
                </a14:m>
                <a:endParaRPr lang="e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1);</m:t>
                      </m:r>
                    </m:oMath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2);</m:t>
                      </m:r>
                    </m:oMath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e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𝑠𝑢𝑏𝑝𝑙𝑜𝑡</m:t>
                      </m:r>
                      <m:d>
                        <m:dPr>
                          <m:ctrlPr>
                            <a:rPr lang="en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" altLang="zh-CN" i="1" dirty="0" smtClean="0">
                              <a:latin typeface="Cambria Math" panose="02040503050406030204" pitchFamily="18" charset="0"/>
                            </a:rPr>
                            <m:t>2,1,1</m:t>
                          </m:r>
                        </m:e>
                      </m:d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𝑓𝑝𝑙𝑜𝑡</m:t>
                      </m:r>
                      <m:d>
                        <m:dPr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" altLang="zh-CN" i="1" dirty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  <m:d>
                            <m:d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d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𝑔𝑟𝑖𝑑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𝑚𝑖𝑛𝑜𝑟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𝑦𝑙𝑎𝑏𝑒𝑙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("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amplitude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");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𝑥𝑙𝑎𝑏𝑒𝑙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("\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omega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"); 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𝑡𝑖𝑡𝑙𝑒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("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part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Fourier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transform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"); </m:t>
                      </m:r>
                    </m:oMath>
                  </m:oMathPara>
                </a14:m>
                <a:endParaRPr lang="e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𝑠𝑢𝑏𝑝𝑙𝑜𝑡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(2,1,2);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𝑓𝑝𝑙𝑜𝑡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𝑖𝑚𝑎𝑔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));</m:t>
                      </m:r>
                    </m:oMath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𝑔𝑟𝑖𝑑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𝑚𝑖𝑛𝑜𝑟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𝑦𝑙𝑎𝑏𝑒𝑙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("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amplitude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");</m:t>
                      </m:r>
                      <m:r>
                        <a:rPr lang="en" altLang="zh-CN" i="1" dirty="0" err="1">
                          <a:latin typeface="Cambria Math" panose="02040503050406030204" pitchFamily="18" charset="0"/>
                        </a:rPr>
                        <m:t>𝑥𝑙𝑎𝑏𝑒𝑙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("\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omega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"); 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𝑡𝑖𝑡𝑙𝑒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("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𝑖𝑚𝑎𝑔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part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Fourier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transform</m:t>
                      </m:r>
                      <m:r>
                        <a:rPr lang="en" altLang="zh-CN" i="1" dirty="0">
                          <a:latin typeface="Cambria Math" panose="02040503050406030204" pitchFamily="18" charset="0"/>
                        </a:rPr>
                        <m:t>"); </m:t>
                      </m:r>
                    </m:oMath>
                  </m:oMathPara>
                </a14:m>
                <a:endParaRPr lang="en" altLang="zh-CN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AD18A7F-21E3-CD4F-810A-5ED1403AF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049" y="1378423"/>
                <a:ext cx="9542612" cy="3451971"/>
              </a:xfrm>
              <a:prstGeom prst="rect">
                <a:avLst/>
              </a:prstGeom>
              <a:blipFill>
                <a:blip r:embed="rId3"/>
                <a:stretch>
                  <a:fillRect l="-133" b="-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364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80049" y="213020"/>
            <a:ext cx="9937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参考答案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Symbolic method -</a:t>
            </a:r>
            <a:r>
              <a:rPr lang="zh-CN" altLang="en-US" sz="2400" dirty="0"/>
              <a:t> 图像</a:t>
            </a:r>
            <a:r>
              <a:rPr lang="en-US" altLang="zh-CN" sz="2400" dirty="0"/>
              <a:t> </a:t>
            </a:r>
          </a:p>
        </p:txBody>
      </p:sp>
      <p:pic>
        <p:nvPicPr>
          <p:cNvPr id="3" name="图片 2" descr="地图上有字&#10;&#10;描述已自动生成">
            <a:extLst>
              <a:ext uri="{FF2B5EF4-FFF2-40B4-BE49-F238E27FC236}">
                <a16:creationId xmlns:a16="http://schemas.microsoft.com/office/drawing/2014/main" id="{B35DB74E-3D43-0D4B-80B0-4FBAF5C4D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849" y="993599"/>
            <a:ext cx="6912302" cy="58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75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E9D97F8D-734D-984C-AFFD-438F71E66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7" r="3435" b="3730"/>
          <a:stretch/>
        </p:blipFill>
        <p:spPr>
          <a:xfrm>
            <a:off x="1113071" y="1519175"/>
            <a:ext cx="10004177" cy="29172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21A66F-45EB-7C4F-AD41-E7B0B86822DD}"/>
              </a:ext>
            </a:extLst>
          </p:cNvPr>
          <p:cNvSpPr txBox="1"/>
          <p:nvPr/>
        </p:nvSpPr>
        <p:spPr>
          <a:xfrm>
            <a:off x="1180049" y="213020"/>
            <a:ext cx="9937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参考答案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Numeric method (</a:t>
            </a:r>
            <a:r>
              <a:rPr lang="en-US" altLang="zh-CN" sz="2400" dirty="0" err="1"/>
              <a:t>fft</a:t>
            </a:r>
            <a:r>
              <a:rPr lang="en-US" altLang="zh-CN" sz="2400" dirty="0"/>
              <a:t>) –</a:t>
            </a:r>
            <a:r>
              <a:rPr lang="zh-CN" altLang="en-US" sz="2400" dirty="0"/>
              <a:t> 代码</a:t>
            </a:r>
            <a:r>
              <a:rPr lang="en-US" altLang="zh-C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77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80049" y="213020"/>
            <a:ext cx="9937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参考答案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Numeric method (</a:t>
            </a:r>
            <a:r>
              <a:rPr lang="en-US" altLang="zh-CN" sz="2400" dirty="0" err="1"/>
              <a:t>fft</a:t>
            </a:r>
            <a:r>
              <a:rPr lang="en-US" altLang="zh-CN" sz="2400" dirty="0"/>
              <a:t>) –</a:t>
            </a:r>
            <a:r>
              <a:rPr lang="zh-CN" altLang="en-US" sz="2400" dirty="0"/>
              <a:t> 图像</a:t>
            </a:r>
            <a:r>
              <a:rPr lang="en-US" altLang="zh-CN" sz="2400" dirty="0"/>
              <a:t> </a:t>
            </a:r>
          </a:p>
        </p:txBody>
      </p:sp>
      <p:pic>
        <p:nvPicPr>
          <p:cNvPr id="5" name="图片 4" descr="图片包含 游戏机, 文字&#10;&#10;描述已自动生成">
            <a:extLst>
              <a:ext uri="{FF2B5EF4-FFF2-40B4-BE49-F238E27FC236}">
                <a16:creationId xmlns:a16="http://schemas.microsoft.com/office/drawing/2014/main" id="{CB331045-9C15-7B46-BE8E-AE12A62AC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89" b="10457"/>
          <a:stretch/>
        </p:blipFill>
        <p:spPr>
          <a:xfrm>
            <a:off x="2323858" y="1298661"/>
            <a:ext cx="7544283" cy="49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6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27400" y="227455"/>
            <a:ext cx="99371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原题目</a:t>
            </a:r>
            <a:endParaRPr lang="en-US" altLang="zh-CN" sz="2400" dirty="0" smtClean="0"/>
          </a:p>
          <a:p>
            <a:r>
              <a:rPr lang="en-US" altLang="zh-CN" sz="2400" dirty="0"/>
              <a:t> Analysis the signal </a:t>
            </a:r>
            <a:r>
              <a:rPr lang="en-US" altLang="zh-CN" sz="2400" b="1" dirty="0"/>
              <a:t>LAB4_DTMF2.wav</a:t>
            </a:r>
            <a:r>
              <a:rPr lang="en-US" altLang="zh-CN" sz="2400" dirty="0"/>
              <a:t>. </a:t>
            </a:r>
            <a:r>
              <a:rPr lang="en-US" altLang="zh-CN" sz="2400" dirty="0" smtClean="0"/>
              <a:t>Import </a:t>
            </a:r>
            <a:r>
              <a:rPr lang="en-US" altLang="zh-CN" sz="2400" dirty="0"/>
              <a:t>the signal with </a:t>
            </a:r>
            <a:r>
              <a:rPr lang="en-US" altLang="zh-CN" sz="2400" dirty="0" smtClean="0"/>
              <a:t>function </a:t>
            </a:r>
            <a:r>
              <a:rPr lang="en-US" altLang="zh-CN" sz="2400" b="1" dirty="0" err="1" smtClean="0"/>
              <a:t>audioread</a:t>
            </a:r>
            <a:r>
              <a:rPr lang="en-US" altLang="zh-CN" sz="2400" b="1" dirty="0"/>
              <a:t>()</a:t>
            </a:r>
            <a:r>
              <a:rPr lang="en-US" altLang="zh-CN" sz="2400" dirty="0"/>
              <a:t>. The sample rate of </a:t>
            </a:r>
            <a:r>
              <a:rPr lang="en-US" altLang="zh-CN" sz="2400" dirty="0" smtClean="0"/>
              <a:t>the signal </a:t>
            </a:r>
            <a:r>
              <a:rPr lang="en-US" altLang="zh-CN" sz="2400" dirty="0"/>
              <a:t>is 16000Hz.</a:t>
            </a:r>
          </a:p>
          <a:p>
            <a:r>
              <a:rPr lang="en-US" altLang="zh-CN" sz="2400" dirty="0"/>
              <a:t>Plot the amplitude-frequency of the signal and find out the DTMF number</a:t>
            </a:r>
            <a:r>
              <a:rPr lang="en-US" altLang="zh-CN" sz="2400" dirty="0" smtClean="0"/>
              <a:t>.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</a:t>
            </a:r>
            <a:r>
              <a:rPr lang="en-US" altLang="zh-CN" sz="2400" dirty="0"/>
              <a:t>) The number is _</a:t>
            </a:r>
            <a:r>
              <a:rPr lang="en-US" altLang="zh-CN" sz="2400" dirty="0" smtClean="0"/>
              <a:t>,_,_.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b) Analysis the signal with Fourier transform. 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3648" t="31904" r="68011" b="46598"/>
          <a:stretch/>
        </p:blipFill>
        <p:spPr>
          <a:xfrm>
            <a:off x="1127400" y="1978088"/>
            <a:ext cx="4273421" cy="30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84865C-4B6B-8448-A3D7-03F73FB2E443}"/>
              </a:ext>
            </a:extLst>
          </p:cNvPr>
          <p:cNvSpPr txBox="1"/>
          <p:nvPr/>
        </p:nvSpPr>
        <p:spPr>
          <a:xfrm>
            <a:off x="1127400" y="320761"/>
            <a:ext cx="99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二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常见</a:t>
            </a:r>
            <a:r>
              <a:rPr kumimoji="1" lang="zh-CN" altLang="en-US" sz="2400" dirty="0"/>
              <a:t>错误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0AD329-F504-8E40-B3C5-FABB69B97D70}"/>
              </a:ext>
            </a:extLst>
          </p:cNvPr>
          <p:cNvSpPr txBox="1"/>
          <p:nvPr/>
        </p:nvSpPr>
        <p:spPr>
          <a:xfrm>
            <a:off x="819489" y="1009610"/>
            <a:ext cx="50867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kumimoji="1" lang="en-US" altLang="zh-CN" sz="1200" b="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最主要的错误是</a:t>
            </a:r>
            <a:r>
              <a:rPr lang="zh-CN" altLang="en-US" sz="2400" dirty="0"/>
              <a:t>整个</a:t>
            </a:r>
            <a:r>
              <a:rPr lang="zh-CN" altLang="zh-CN" sz="2400" dirty="0" smtClean="0"/>
              <a:t>信号</a:t>
            </a:r>
            <a:r>
              <a:rPr lang="zh-CN" altLang="en-US" sz="2400" dirty="0" smtClean="0"/>
              <a:t>变换的频谱</a:t>
            </a:r>
            <a:r>
              <a:rPr lang="zh-CN" altLang="zh-CN" sz="2400" dirty="0" smtClean="0"/>
              <a:t>画</a:t>
            </a:r>
            <a:r>
              <a:rPr lang="zh-CN" altLang="zh-CN" sz="2400" dirty="0"/>
              <a:t>在同一张图中，无法确定最终得到的</a:t>
            </a:r>
            <a:r>
              <a:rPr lang="zh-CN" altLang="zh-CN" sz="2400" dirty="0" smtClean="0"/>
              <a:t>符号</a:t>
            </a:r>
            <a:r>
              <a:rPr lang="zh-CN" altLang="en-US" sz="2400" dirty="0" smtClean="0"/>
              <a:t>的</a:t>
            </a:r>
            <a:r>
              <a:rPr lang="zh-CN" altLang="zh-CN" sz="2400" dirty="0" smtClean="0"/>
              <a:t>顺序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没有</a:t>
            </a:r>
            <a:r>
              <a:rPr lang="zh-CN" altLang="zh-CN" sz="2400" dirty="0"/>
              <a:t>调整幅</a:t>
            </a:r>
            <a:r>
              <a:rPr lang="zh-CN" altLang="zh-CN" sz="2400" dirty="0" smtClean="0"/>
              <a:t>值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/>
              <a:t>没有</a:t>
            </a:r>
            <a:r>
              <a:rPr lang="zh-CN" altLang="zh-CN" sz="2400" dirty="0"/>
              <a:t>除以</a:t>
            </a:r>
            <a:r>
              <a:rPr lang="en-US" altLang="zh-CN" sz="2400" dirty="0" smtClean="0"/>
              <a:t>N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/>
              <a:t>时间轴参数错误</a:t>
            </a:r>
            <a:r>
              <a:rPr lang="zh-CN" altLang="zh-CN" sz="2400" dirty="0" smtClean="0"/>
              <a:t>（</a:t>
            </a:r>
            <a:r>
              <a:rPr lang="zh-CN" altLang="en-US" sz="2400" dirty="0"/>
              <a:t>比如</a:t>
            </a:r>
            <a:r>
              <a:rPr lang="zh-CN" altLang="zh-CN" sz="2400" dirty="0" smtClean="0"/>
              <a:t>横轴</a:t>
            </a:r>
            <a:r>
              <a:rPr lang="zh-CN" altLang="en-US" sz="2400" dirty="0"/>
              <a:t>使用</a:t>
            </a:r>
            <a:r>
              <a:rPr lang="en-US" altLang="zh-CN" sz="2400" dirty="0" smtClean="0"/>
              <a:t>0-Fs</a:t>
            </a:r>
            <a:r>
              <a:rPr lang="zh-CN" altLang="zh-CN" sz="2400" dirty="0" smtClean="0"/>
              <a:t>）</a:t>
            </a:r>
            <a:r>
              <a:rPr lang="zh-CN" altLang="en-US" sz="2400" dirty="0" smtClean="0"/>
              <a:t>。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0AD329-F504-8E40-B3C5-FABB69B97D70}"/>
              </a:ext>
            </a:extLst>
          </p:cNvPr>
          <p:cNvSpPr txBox="1"/>
          <p:nvPr/>
        </p:nvSpPr>
        <p:spPr>
          <a:xfrm>
            <a:off x="8115818" y="5323166"/>
            <a:ext cx="183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zh-CN" altLang="en-US" sz="1600" b="0" dirty="0" smtClean="0"/>
              <a:t>错误示例</a:t>
            </a:r>
            <a:endParaRPr lang="en-US" altLang="zh-CN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24413" t="28639" r="58674" b="24830"/>
          <a:stretch/>
        </p:blipFill>
        <p:spPr>
          <a:xfrm>
            <a:off x="6361919" y="1009610"/>
            <a:ext cx="5346441" cy="41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EE4C9C-2606-4844-8DA4-669EAC9449A8}"/>
                  </a:ext>
                </a:extLst>
              </p:cNvPr>
              <p:cNvSpPr txBox="1"/>
              <p:nvPr/>
            </p:nvSpPr>
            <p:spPr>
              <a:xfrm>
                <a:off x="1127399" y="423398"/>
                <a:ext cx="9937199" cy="46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dirty="0">
                        <a:latin typeface="Cambria Math" panose="02040503050406030204" pitchFamily="18" charset="0"/>
                      </a:rPr>
                      <m:t>三</m:t>
                    </m:r>
                    <m:r>
                      <a:rPr kumimoji="1" lang="en-US" altLang="zh-CN" sz="2400" dirty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zh-CN" altLang="en-US" sz="2400" dirty="0">
                        <a:latin typeface="Cambria Math" panose="02040503050406030204" pitchFamily="18" charset="0"/>
                      </a:rPr>
                      <m:t>参考</m:t>
                    </m:r>
                  </m:oMath>
                </a14:m>
                <a:r>
                  <a:rPr kumimoji="1" lang="zh-CN" altLang="en-US" sz="2400" dirty="0"/>
                  <a:t>代码和运行结果</a:t>
                </a:r>
                <a:r>
                  <a:rPr kumimoji="1" lang="zh-CN" altLang="en-US" sz="2400" dirty="0" smtClean="0"/>
                  <a:t>（调用信号）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EE4C9C-2606-4844-8DA4-669EAC944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99" y="423398"/>
                <a:ext cx="9937199" cy="464101"/>
              </a:xfrm>
              <a:prstGeom prst="rect">
                <a:avLst/>
              </a:prstGeom>
              <a:blipFill rotWithShape="0">
                <a:blip r:embed="rId3"/>
                <a:stretch>
                  <a:fillRect l="-368" t="-1039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816" y="1092823"/>
            <a:ext cx="5344364" cy="542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EE4C9C-2606-4844-8DA4-669EAC9449A8}"/>
                  </a:ext>
                </a:extLst>
              </p:cNvPr>
              <p:cNvSpPr txBox="1"/>
              <p:nvPr/>
            </p:nvSpPr>
            <p:spPr>
              <a:xfrm>
                <a:off x="1127399" y="423398"/>
                <a:ext cx="9937199" cy="46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dirty="0">
                        <a:latin typeface="Cambria Math" panose="02040503050406030204" pitchFamily="18" charset="0"/>
                      </a:rPr>
                      <m:t>三</m:t>
                    </m:r>
                    <m:r>
                      <a:rPr kumimoji="1" lang="en-US" altLang="zh-CN" sz="2400" dirty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zh-CN" altLang="en-US" sz="2400" dirty="0">
                        <a:latin typeface="Cambria Math" panose="02040503050406030204" pitchFamily="18" charset="0"/>
                      </a:rPr>
                      <m:t>参考</m:t>
                    </m:r>
                  </m:oMath>
                </a14:m>
                <a:r>
                  <a:rPr kumimoji="1" lang="zh-CN" altLang="en-US" sz="2400" dirty="0"/>
                  <a:t>代码和运行结果（方法一</a:t>
                </a:r>
                <a:r>
                  <a:rPr kumimoji="1" lang="zh-CN" altLang="en-US" sz="2400" dirty="0" smtClean="0"/>
                  <a:t>，直接计算）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EE4C9C-2606-4844-8DA4-669EAC944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99" y="423398"/>
                <a:ext cx="9937199" cy="464101"/>
              </a:xfrm>
              <a:prstGeom prst="rect">
                <a:avLst/>
              </a:prstGeom>
              <a:blipFill rotWithShape="0">
                <a:blip r:embed="rId3"/>
                <a:stretch>
                  <a:fillRect l="-368" t="-1039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8" y="1569745"/>
            <a:ext cx="7216102" cy="35714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8642" r="3862"/>
          <a:stretch/>
        </p:blipFill>
        <p:spPr>
          <a:xfrm>
            <a:off x="7417837" y="1569745"/>
            <a:ext cx="4633689" cy="35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0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EE4C9C-2606-4844-8DA4-669EAC9449A8}"/>
                  </a:ext>
                </a:extLst>
              </p:cNvPr>
              <p:cNvSpPr txBox="1"/>
              <p:nvPr/>
            </p:nvSpPr>
            <p:spPr>
              <a:xfrm>
                <a:off x="1127399" y="423398"/>
                <a:ext cx="9937199" cy="46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dirty="0">
                        <a:latin typeface="Cambria Math" panose="02040503050406030204" pitchFamily="18" charset="0"/>
                      </a:rPr>
                      <m:t>三</m:t>
                    </m:r>
                    <m:r>
                      <a:rPr kumimoji="1" lang="en-US" altLang="zh-CN" sz="2400" dirty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zh-CN" altLang="en-US" sz="2400" dirty="0">
                        <a:latin typeface="Cambria Math" panose="02040503050406030204" pitchFamily="18" charset="0"/>
                      </a:rPr>
                      <m:t>参考</m:t>
                    </m:r>
                  </m:oMath>
                </a14:m>
                <a:r>
                  <a:rPr kumimoji="1" lang="zh-CN" altLang="en-US" sz="2400" dirty="0"/>
                  <a:t>代码和运行结果（方法二</a:t>
                </a:r>
                <a:r>
                  <a:rPr kumimoji="1" lang="zh-CN" altLang="en-US" sz="2400" dirty="0" smtClean="0"/>
                  <a:t>，</a:t>
                </a:r>
                <a:r>
                  <a:rPr kumimoji="1" lang="en-US" altLang="zh-CN" sz="2400" dirty="0" smtClean="0"/>
                  <a:t>FFT</a:t>
                </a:r>
                <a:r>
                  <a:rPr kumimoji="1" lang="zh-CN" altLang="en-US" sz="2400" dirty="0" smtClean="0"/>
                  <a:t>）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EE4C9C-2606-4844-8DA4-669EAC944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99" y="423398"/>
                <a:ext cx="9937199" cy="464101"/>
              </a:xfrm>
              <a:prstGeom prst="rect">
                <a:avLst/>
              </a:prstGeom>
              <a:blipFill rotWithShape="0">
                <a:blip r:embed="rId3"/>
                <a:stretch>
                  <a:fillRect l="-368" t="-10390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27" y="887499"/>
            <a:ext cx="4335421" cy="56625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757" y="1258954"/>
            <a:ext cx="5865543" cy="45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84865C-4B6B-8448-A3D7-03F73FB2E443}"/>
                  </a:ext>
                </a:extLst>
              </p:cNvPr>
              <p:cNvSpPr txBox="1"/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dirty="0" smtClean="0">
                        <a:latin typeface="Cambria Math" panose="02040503050406030204" pitchFamily="18" charset="0"/>
                      </a:rPr>
                      <m:t>四</m:t>
                    </m:r>
                    <m:r>
                      <a:rPr kumimoji="1" lang="en-US" altLang="zh-CN" sz="2400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zh-CN" altLang="en-US" sz="2400" dirty="0"/>
                  <a:t>优秀</a:t>
                </a:r>
                <a:r>
                  <a:rPr kumimoji="1" lang="zh-CN" altLang="en-US" sz="2400" dirty="0" smtClean="0"/>
                  <a:t>作图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84865C-4B6B-8448-A3D7-03F73FB2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91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917" y="1043622"/>
            <a:ext cx="6724164" cy="505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2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63951"/>
            <a:ext cx="10515600" cy="59130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2.</a:t>
            </a:r>
            <a:r>
              <a:rPr lang="zh-CN" altLang="en-US" dirty="0">
                <a:sym typeface="+mn-ea"/>
              </a:rPr>
              <a:t>第二常见的错误  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88785" y="585470"/>
            <a:ext cx="4885690" cy="5687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085" y="2809240"/>
            <a:ext cx="57721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横坐标单位标注错误；</a:t>
            </a:r>
          </a:p>
          <a:p>
            <a:r>
              <a:rPr lang="zh-CN" altLang="en-US"/>
              <a:t>fft function 后未加 fftshift导致双边谱错误以及后续错误；</a:t>
            </a:r>
          </a:p>
          <a:p>
            <a:r>
              <a:rPr lang="zh-CN" altLang="en-US"/>
              <a:t>显示范围设置不合理；</a:t>
            </a:r>
          </a:p>
          <a:p>
            <a:endParaRPr lang="zh-CN" altLang="en-US"/>
          </a:p>
          <a:p>
            <a:r>
              <a:rPr lang="en-US" altLang="zh-CN"/>
              <a:t>Ps</a:t>
            </a:r>
            <a:r>
              <a:rPr lang="zh-CN" altLang="en-US"/>
              <a:t>：使用</a:t>
            </a:r>
            <a:r>
              <a:rPr lang="en-US" altLang="zh-CN"/>
              <a:t>Fourier</a:t>
            </a:r>
            <a:r>
              <a:rPr lang="zh-CN" altLang="en-US"/>
              <a:t>方法单位是</a:t>
            </a:r>
            <a:r>
              <a:rPr lang="en-US" altLang="zh-CN"/>
              <a:t>rad/s, fft</a:t>
            </a:r>
            <a:r>
              <a:rPr lang="zh-CN" altLang="en-US"/>
              <a:t>方法是</a:t>
            </a:r>
            <a:r>
              <a:rPr lang="en-US" altLang="zh-CN"/>
              <a:t>Hz</a:t>
            </a:r>
          </a:p>
        </p:txBody>
      </p:sp>
    </p:spTree>
    <p:extLst>
      <p:ext uri="{BB962C8B-B14F-4D97-AF65-F5344CB8AC3E}">
        <p14:creationId xmlns:p14="http://schemas.microsoft.com/office/powerpoint/2010/main" val="17306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84865C-4B6B-8448-A3D7-03F73FB2E443}"/>
                  </a:ext>
                </a:extLst>
              </p:cNvPr>
              <p:cNvSpPr txBox="1"/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dirty="0">
                        <a:latin typeface="Cambria Math" panose="02040503050406030204" pitchFamily="18" charset="0"/>
                      </a:rPr>
                      <m:t>四</m:t>
                    </m:r>
                    <m:r>
                      <a:rPr kumimoji="1" lang="en-US" altLang="zh-CN" sz="2400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zh-CN" altLang="en-US" sz="2400" dirty="0"/>
                  <a:t>优秀</a:t>
                </a:r>
                <a:r>
                  <a:rPr kumimoji="1" lang="zh-CN" altLang="en-US" sz="2400" dirty="0" smtClean="0"/>
                  <a:t>作图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84865C-4B6B-8448-A3D7-03F73FB2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91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25868" t="30816" r="58520" b="26191"/>
          <a:stretch/>
        </p:blipFill>
        <p:spPr>
          <a:xfrm>
            <a:off x="2820953" y="1175657"/>
            <a:ext cx="6550091" cy="507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16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84865C-4B6B-8448-A3D7-03F73FB2E443}"/>
                  </a:ext>
                </a:extLst>
              </p:cNvPr>
              <p:cNvSpPr txBox="1"/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dirty="0">
                        <a:latin typeface="Cambria Math" panose="02040503050406030204" pitchFamily="18" charset="0"/>
                      </a:rPr>
                      <m:t>四</m:t>
                    </m:r>
                    <m:r>
                      <a:rPr kumimoji="1" lang="en-US" altLang="zh-CN" sz="2400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zh-CN" altLang="en-US" sz="2400" dirty="0"/>
                  <a:t>优秀</a:t>
                </a:r>
                <a:r>
                  <a:rPr kumimoji="1" lang="zh-CN" altLang="en-US" sz="2400" dirty="0" smtClean="0"/>
                  <a:t>作图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84865C-4B6B-8448-A3D7-03F73FB2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00" y="423398"/>
                <a:ext cx="993719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91"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627" y="1228917"/>
            <a:ext cx="6660744" cy="49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9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3365"/>
            <a:ext cx="10515600" cy="5448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3.</a:t>
            </a:r>
            <a:r>
              <a:rPr lang="zh-CN" altLang="en-US" dirty="0">
                <a:sym typeface="+mn-ea"/>
              </a:rPr>
              <a:t>少见的错误  未按照要求绘图</a:t>
            </a:r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38780" y="1348105"/>
            <a:ext cx="6044565" cy="47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7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465"/>
            <a:ext cx="10515600" cy="485775"/>
          </a:xfrm>
        </p:spPr>
        <p:txBody>
          <a:bodyPr>
            <a:normAutofit/>
          </a:bodyPr>
          <a:lstStyle/>
          <a:p>
            <a:r>
              <a:rPr lang="zh-CN" altLang="en-US"/>
              <a:t>不扣分但需要改进的项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80" y="1810385"/>
            <a:ext cx="6213475" cy="4130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99235" y="917575"/>
            <a:ext cx="809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封装的函数显示在报告最后，并且有的题目封装有的不封装，极易导致误扣分</a:t>
            </a:r>
          </a:p>
        </p:txBody>
      </p:sp>
    </p:spTree>
    <p:extLst>
      <p:ext uri="{BB962C8B-B14F-4D97-AF65-F5344CB8AC3E}">
        <p14:creationId xmlns:p14="http://schemas.microsoft.com/office/powerpoint/2010/main" val="22506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465"/>
            <a:ext cx="10515600" cy="485775"/>
          </a:xfrm>
        </p:spPr>
        <p:txBody>
          <a:bodyPr>
            <a:normAutofit/>
          </a:bodyPr>
          <a:lstStyle/>
          <a:p>
            <a:r>
              <a:rPr lang="zh-CN" altLang="en-US"/>
              <a:t>不扣分但需要改进的项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99235" y="917575"/>
            <a:ext cx="809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函数</a:t>
            </a:r>
            <a:r>
              <a:rPr lang="en-US" altLang="zh-CN"/>
              <a:t>“</a:t>
            </a:r>
            <a:r>
              <a:rPr lang="zh-CN" altLang="en-US"/>
              <a:t>顶头</a:t>
            </a:r>
            <a:r>
              <a:rPr lang="en-US" altLang="zh-CN"/>
              <a:t>”</a:t>
            </a:r>
            <a:r>
              <a:rPr lang="zh-CN" altLang="en-US"/>
              <a:t>、导致图像难以观察，极其普遍。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05" y="1488440"/>
            <a:ext cx="2206625" cy="5052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15" y="1582420"/>
            <a:ext cx="2005965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6542" y="20421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参考代码及结果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" y="1970405"/>
            <a:ext cx="6353175" cy="2917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15" y="1304925"/>
            <a:ext cx="53117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6542" y="20421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参考代码及结果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1280795"/>
            <a:ext cx="6529070" cy="4297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25" y="1390650"/>
            <a:ext cx="5410200" cy="39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8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44655524"/>
  <p:tag name="KSO_WM_UNIT_PLACING_PICTURE_USER_VIEWPORT" val="{&quot;height&quot;:17160,&quot;width&quot;:1474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46658420"/>
  <p:tag name="KSO_WM_UNIT_PLACING_PICTURE_USER_VIEWPORT" val="{&quot;height&quot;:7443,&quot;width&quot;:951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1221</Words>
  <Application>Microsoft Office PowerPoint</Application>
  <PresentationFormat>宽屏</PresentationFormat>
  <Paragraphs>179</Paragraphs>
  <Slides>41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DengXian</vt:lpstr>
      <vt:lpstr>DengXian</vt:lpstr>
      <vt:lpstr>等线 Light</vt:lpstr>
      <vt:lpstr>Arial</vt:lpstr>
      <vt:lpstr>Cambria Math</vt:lpstr>
      <vt:lpstr>Times New Roman</vt:lpstr>
      <vt:lpstr>Office 主题​​</vt:lpstr>
      <vt:lpstr>Lab4 错题分析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6.优秀作图赏析（部分）</vt:lpstr>
      <vt:lpstr>6.优秀作图赏析（部分）</vt:lpstr>
      <vt:lpstr>原题目</vt:lpstr>
      <vt:lpstr>常见错误一：卷积操作错误： 未考虑dt；t取值范围错误  </vt:lpstr>
      <vt:lpstr>常见错误二：绘图错误</vt:lpstr>
      <vt:lpstr>个别错误：fft操作未处理幅度</vt:lpstr>
      <vt:lpstr>小建议</vt:lpstr>
      <vt:lpstr>优秀结果</vt:lpstr>
      <vt:lpstr>代码答案（仅供参考）</vt:lpstr>
      <vt:lpstr>代码答案（仅供参考）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8613120903054</dc:creator>
  <cp:lastModifiedBy>8613120903054</cp:lastModifiedBy>
  <cp:revision>3</cp:revision>
  <dcterms:created xsi:type="dcterms:W3CDTF">2020-05-19T11:50:32Z</dcterms:created>
  <dcterms:modified xsi:type="dcterms:W3CDTF">2020-05-19T11:57:51Z</dcterms:modified>
</cp:coreProperties>
</file>